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itchFamily="34" charset="0"/>
      <p:regular r:id="rId11"/>
      <p:bold r:id="rId12"/>
      <p:italic r:id="rId13"/>
      <p:boldItalic r:id="rId14"/>
    </p:embeddedFont>
    <p:embeddedFont>
      <p:font typeface="Montserrat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5" d="100"/>
          <a:sy n="55" d="100"/>
        </p:scale>
        <p:origin x="-768" y="-17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71FF49-D1DB-4286-8BA7-1AA311E4985A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7E962A-1661-47E2-97F6-993155871C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6654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56911"/>
            <a:ext cx="7627382" cy="2950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Exploring Augmented Reality and Virtual Reality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58309" y="5232559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Augmented Reality (AR) and Virtual Reality (VR) are rapidly changing how we interact with the world. These technologies are blurring the lines between physical and digital reality.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9621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AR and VR?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133844"/>
            <a:ext cx="3705463" cy="2999542"/>
          </a:xfrm>
          <a:prstGeom prst="roundRect">
            <a:avLst>
              <a:gd name="adj" fmla="val 650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3350419"/>
            <a:ext cx="302716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Augmented Reality (AR)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3836551"/>
            <a:ext cx="3272314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 overlays digital information onto the real world, enhancing our perception. Examples include Pokemon Go and Snapchat filters.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133844"/>
            <a:ext cx="3705463" cy="2999542"/>
          </a:xfrm>
          <a:prstGeom prst="roundRect">
            <a:avLst>
              <a:gd name="adj" fmla="val 650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922" y="33504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Virtual Reality (VR)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6922" y="3836551"/>
            <a:ext cx="3272314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VR immerses users in a completely digital environment, creating a sense of presence. Examples include VR games and training simulations.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6841" y="550783"/>
            <a:ext cx="7803118" cy="1260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history and evolution of immersive technologies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32709" y="2098238"/>
            <a:ext cx="22860" cy="5580578"/>
          </a:xfrm>
          <a:prstGeom prst="roundRect">
            <a:avLst>
              <a:gd name="adj" fmla="val 754236"/>
            </a:avLst>
          </a:prstGeom>
          <a:solidFill>
            <a:srgbClr val="60646A"/>
          </a:solidFill>
          <a:ln/>
        </p:spPr>
      </p:sp>
      <p:sp>
        <p:nvSpPr>
          <p:cNvPr id="5" name="Shape 2"/>
          <p:cNvSpPr/>
          <p:nvPr/>
        </p:nvSpPr>
        <p:spPr>
          <a:xfrm>
            <a:off x="6636782" y="2517815"/>
            <a:ext cx="670441" cy="22860"/>
          </a:xfrm>
          <a:prstGeom prst="roundRect">
            <a:avLst>
              <a:gd name="adj" fmla="val 754236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6228636" y="2313742"/>
            <a:ext cx="431006" cy="431006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390561" y="2377916"/>
            <a:ext cx="107156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497723" y="2289810"/>
            <a:ext cx="326945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Early Concepts (1950s-1960s)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497723" y="2719745"/>
            <a:ext cx="6462236" cy="919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500" dirty="0" smtClean="0">
                <a:solidFill>
                  <a:srgbClr val="EEEFF5"/>
                </a:solidFill>
                <a:latin typeface="Montserrat" pitchFamily="34" charset="0"/>
              </a:rPr>
              <a:t>Introduction of </a:t>
            </a:r>
            <a:r>
              <a:rPr lang="en-US" sz="1500" dirty="0">
                <a:solidFill>
                  <a:srgbClr val="EEEFF5"/>
                </a:solidFill>
                <a:latin typeface="Montserrat" pitchFamily="34" charset="0"/>
              </a:rPr>
              <a:t>Sensorama </a:t>
            </a:r>
            <a:r>
              <a:rPr lang="en-US" sz="1500" dirty="0" smtClean="0">
                <a:solidFill>
                  <a:srgbClr val="EEEFF5"/>
                </a:solidFill>
                <a:latin typeface="Montserrat" pitchFamily="34" charset="0"/>
              </a:rPr>
              <a:t>an arcade-style machine designed to provide immersive experience through a combination 3D film</a:t>
            </a:r>
            <a:r>
              <a:rPr lang="en-US" sz="1500" dirty="0">
                <a:solidFill>
                  <a:srgbClr val="EEEFF5"/>
                </a:solidFill>
                <a:latin typeface="Montserrat" pitchFamily="34" charset="0"/>
              </a:rPr>
              <a:t>.</a:t>
            </a:r>
            <a:endParaRPr lang="en-US" sz="1500" dirty="0" smtClean="0">
              <a:solidFill>
                <a:srgbClr val="EEEFF5"/>
              </a:solidFill>
              <a:latin typeface="Montserrat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636782" y="4441865"/>
            <a:ext cx="670441" cy="22860"/>
          </a:xfrm>
          <a:prstGeom prst="roundRect">
            <a:avLst>
              <a:gd name="adj" fmla="val 754236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6228636" y="4237792"/>
            <a:ext cx="431006" cy="431006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359366" y="4301966"/>
            <a:ext cx="169426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497723" y="4213860"/>
            <a:ext cx="4432459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 smtClean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Birth of VR (1970s-1980s</a:t>
            </a: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)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497723" y="4643795"/>
            <a:ext cx="6462236" cy="919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500" dirty="0" smtClean="0">
                <a:solidFill>
                  <a:schemeClr val="bg1"/>
                </a:solidFill>
                <a:latin typeface="Montserrat" pitchFamily="34" charset="0"/>
              </a:rPr>
              <a:t>Ivan </a:t>
            </a:r>
            <a:r>
              <a:rPr lang="en-US" sz="1500" dirty="0" smtClean="0">
                <a:solidFill>
                  <a:schemeClr val="bg1"/>
                </a:solidFill>
                <a:latin typeface="Montserrat" pitchFamily="34" charset="0"/>
              </a:rPr>
              <a:t>Sutherland’s Sword of Damocles the first head-mounted </a:t>
            </a:r>
            <a:r>
              <a:rPr lang="en-US" sz="1500" dirty="0" smtClean="0">
                <a:solidFill>
                  <a:schemeClr val="bg1"/>
                </a:solidFill>
                <a:latin typeface="Montserrat" pitchFamily="34" charset="0"/>
              </a:rPr>
              <a:t>display by </a:t>
            </a:r>
            <a:r>
              <a:rPr lang="en-US" sz="1500" dirty="0">
                <a:solidFill>
                  <a:schemeClr val="bg1"/>
                </a:solidFill>
                <a:latin typeface="Montserrat" pitchFamily="34" charset="0"/>
              </a:rPr>
              <a:t>t</a:t>
            </a:r>
            <a:r>
              <a:rPr lang="en-US" sz="1500" dirty="0" smtClean="0">
                <a:solidFill>
                  <a:schemeClr val="bg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 </a:t>
            </a:r>
            <a:r>
              <a:rPr lang="en-US" sz="1500" dirty="0">
                <a:solidFill>
                  <a:schemeClr val="bg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development of computer graphics and early VR systems,.</a:t>
            </a:r>
          </a:p>
          <a:p>
            <a:pPr marL="0" indent="0" algn="l">
              <a:lnSpc>
                <a:spcPts val="2400"/>
              </a:lnSpc>
              <a:buNone/>
            </a:pP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636782" y="6365915"/>
            <a:ext cx="670441" cy="22860"/>
          </a:xfrm>
          <a:prstGeom prst="roundRect">
            <a:avLst>
              <a:gd name="adj" fmla="val 754236"/>
            </a:avLst>
          </a:prstGeom>
          <a:solidFill>
            <a:srgbClr val="60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228636" y="6161842"/>
            <a:ext cx="431006" cy="431006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362462" y="6226016"/>
            <a:ext cx="163354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497723" y="6137910"/>
            <a:ext cx="6115169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Commercialization and Advancements (1990s-Present)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497723" y="6567845"/>
            <a:ext cx="6462236" cy="919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GB" sz="1500" dirty="0">
                <a:solidFill>
                  <a:schemeClr val="bg1"/>
                </a:solidFill>
                <a:latin typeface="Montserrat" charset="0"/>
              </a:rPr>
              <a:t>Advancements in technology, including higher resolution displays, improved motion tracking, and haptic feedback, have created more immersive and user-friendly experiences.</a:t>
            </a:r>
            <a:endParaRPr lang="en-US" sz="1500" dirty="0" smtClean="0">
              <a:solidFill>
                <a:schemeClr val="bg1"/>
              </a:solidFill>
              <a:latin typeface="Montserrat" charset="0"/>
              <a:ea typeface="Montserrat" pitchFamily="34" charset="-122"/>
              <a:cs typeface="Montserrat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37065"/>
            <a:ext cx="1103030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Applications of AR and VR across industries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491270"/>
            <a:ext cx="336970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Gaming and Entertainment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064079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VR games offer immersive experiences, while AR games blend the real and virtual worlds. AR is also used in theme parks and attractions.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4912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Healthcare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064079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VR is used for training surgeons, treating phobias, and managing pain. AR can assist with diagnosis and surgery.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4912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Education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064079"/>
            <a:ext cx="4018359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 and VR provide interactive learning experiences, allowing students to explore historical sites, dissect virtual organs, or practice skills in simulated environments.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5262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hardware and software powering AR and VR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702963"/>
            <a:ext cx="7627382" cy="2573893"/>
          </a:xfrm>
          <a:prstGeom prst="roundRect">
            <a:avLst>
              <a:gd name="adj" fmla="val 757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3710583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504" y="3848100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Hardware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92385" y="3848100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Software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65929" y="4332327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82504" y="4469844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IN" sz="1500" dirty="0">
                <a:solidFill>
                  <a:schemeClr val="bg1"/>
                </a:solidFill>
                <a:latin typeface="Montserrat" charset="0"/>
              </a:rPr>
              <a:t>Head-Mounted </a:t>
            </a:r>
            <a:r>
              <a:rPr lang="en-IN" sz="1500" dirty="0" smtClean="0">
                <a:solidFill>
                  <a:schemeClr val="bg1"/>
                </a:solidFill>
                <a:latin typeface="Montserrat" charset="0"/>
              </a:rPr>
              <a:t>Displays</a:t>
            </a:r>
          </a:p>
          <a:p>
            <a:pPr>
              <a:lnSpc>
                <a:spcPts val="2700"/>
              </a:lnSpc>
            </a:pPr>
            <a:r>
              <a:rPr lang="en-IN" sz="1500" dirty="0">
                <a:solidFill>
                  <a:schemeClr val="bg1"/>
                </a:solidFill>
                <a:latin typeface="Montserrat" charset="0"/>
              </a:rPr>
              <a:t>Motion Tracking Systems</a:t>
            </a:r>
            <a:endParaRPr lang="en-US" sz="1500" dirty="0">
              <a:solidFill>
                <a:schemeClr val="bg1"/>
              </a:solidFill>
              <a:latin typeface="Montserrat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792385" y="4469844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IN" sz="1500" dirty="0">
                <a:solidFill>
                  <a:schemeClr val="bg1"/>
                </a:solidFill>
                <a:latin typeface="Montserrat" charset="0"/>
              </a:rPr>
              <a:t>Game </a:t>
            </a:r>
            <a:r>
              <a:rPr lang="en-IN" sz="1500" dirty="0" smtClean="0">
                <a:solidFill>
                  <a:schemeClr val="bg1"/>
                </a:solidFill>
                <a:latin typeface="Montserrat" charset="0"/>
              </a:rPr>
              <a:t>Engines(Unity , Unreal)</a:t>
            </a:r>
          </a:p>
          <a:p>
            <a:pPr>
              <a:lnSpc>
                <a:spcPts val="2700"/>
              </a:lnSpc>
            </a:pPr>
            <a:r>
              <a:rPr lang="en-IN" sz="1500" dirty="0">
                <a:solidFill>
                  <a:schemeClr val="bg1"/>
                </a:solidFill>
                <a:latin typeface="Montserrat" charset="0"/>
              </a:rPr>
              <a:t>Content Creation Tools</a:t>
            </a:r>
            <a:endParaRPr lang="en-US" sz="1500" dirty="0">
              <a:solidFill>
                <a:schemeClr val="bg1"/>
              </a:solidFill>
              <a:latin typeface="Montserrat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65929" y="5300782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82504" y="5438299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IN" sz="1500" dirty="0">
                <a:solidFill>
                  <a:schemeClr val="bg1"/>
                </a:solidFill>
                <a:latin typeface="Montserrat" charset="0"/>
              </a:rPr>
              <a:t>Input </a:t>
            </a:r>
            <a:r>
              <a:rPr lang="en-IN" sz="1500" dirty="0" smtClean="0">
                <a:solidFill>
                  <a:schemeClr val="bg1"/>
                </a:solidFill>
                <a:latin typeface="Montserrat" charset="0"/>
              </a:rPr>
              <a:t>Devices</a:t>
            </a:r>
          </a:p>
          <a:p>
            <a:pPr>
              <a:lnSpc>
                <a:spcPts val="2700"/>
              </a:lnSpc>
            </a:pPr>
            <a:r>
              <a:rPr lang="en-IN" sz="1500" dirty="0">
                <a:solidFill>
                  <a:schemeClr val="bg1"/>
                </a:solidFill>
                <a:latin typeface="Montserrat" charset="0"/>
              </a:rPr>
              <a:t>Audio</a:t>
            </a:r>
            <a:r>
              <a:rPr lang="en-IN" sz="1500" b="1" dirty="0">
                <a:solidFill>
                  <a:schemeClr val="bg1"/>
                </a:solidFill>
                <a:latin typeface="Montserrat" charset="0"/>
              </a:rPr>
              <a:t> </a:t>
            </a:r>
            <a:r>
              <a:rPr lang="en-IN" sz="1500" dirty="0">
                <a:solidFill>
                  <a:schemeClr val="bg1"/>
                </a:solidFill>
                <a:latin typeface="Montserrat" charset="0"/>
              </a:rPr>
              <a:t>Systems</a:t>
            </a:r>
            <a:endParaRPr lang="en-US" sz="1500" dirty="0">
              <a:solidFill>
                <a:schemeClr val="bg1"/>
              </a:solidFill>
              <a:latin typeface="Montserrat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792385" y="5438299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IN" sz="1500" dirty="0">
                <a:solidFill>
                  <a:schemeClr val="bg1"/>
                </a:solidFill>
                <a:latin typeface="Montserrat" charset="0"/>
              </a:rPr>
              <a:t>Development </a:t>
            </a:r>
            <a:r>
              <a:rPr lang="en-IN" sz="1500" dirty="0" smtClean="0">
                <a:solidFill>
                  <a:schemeClr val="bg1"/>
                </a:solidFill>
                <a:latin typeface="Montserrat" charset="0"/>
              </a:rPr>
              <a:t>Kits</a:t>
            </a:r>
          </a:p>
          <a:p>
            <a:pPr>
              <a:lnSpc>
                <a:spcPts val="2700"/>
              </a:lnSpc>
            </a:pPr>
            <a:r>
              <a:rPr lang="en-US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(e.g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., ARKit, ARCore)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085920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Challenges and limitations of current AR and VR systems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35602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5428655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489019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Motion Sickness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5479846"/>
            <a:ext cx="3522821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Extend use can cause discomfort, with issue like motion sickness is common in VR.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535602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5349597" y="5428655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05738" y="49074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 </a:t>
            </a:r>
            <a:r>
              <a:rPr lang="en-US" sz="2200" b="1" dirty="0" smtClean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Cost &amp; Privacy Issue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05738" y="5462592"/>
            <a:ext cx="3522821" cy="23874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VR headsets and AR devices can be expensive, limiting accessibility for many consumers and businesses</a:t>
            </a:r>
            <a:r>
              <a:rPr lang="en-US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</a:p>
          <a:p>
            <a:pPr>
              <a:lnSpc>
                <a:spcPts val="2700"/>
              </a:lnSpc>
            </a:pPr>
            <a:r>
              <a:rPr lang="en-GB" sz="1500" dirty="0">
                <a:solidFill>
                  <a:schemeClr val="bg1"/>
                </a:solidFill>
                <a:latin typeface="Montserrat" charset="0"/>
              </a:rPr>
              <a:t>Many AR and VR systems require extensive data collection, raising concerns about user privacy and data security.</a:t>
            </a:r>
            <a:endParaRPr lang="en-US" sz="1500" dirty="0" smtClean="0">
              <a:solidFill>
                <a:schemeClr val="bg1"/>
              </a:solidFill>
              <a:latin typeface="Montserrat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9645134" y="535602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796463" y="5428655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49151" y="4907449"/>
            <a:ext cx="348579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Limited Content Availability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49151" y="5514352"/>
            <a:ext cx="35228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availability of high-quality and engaging AR and VR content is still </a:t>
            </a:r>
            <a:r>
              <a:rPr lang="en-US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limited,which require time and skills.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808" y="586026"/>
            <a:ext cx="7652385" cy="14018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future of AR and VR: Trends and innovations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808" y="2307431"/>
            <a:ext cx="1065490" cy="19271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30862" y="2520434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Improved Hardware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30862" y="2998589"/>
            <a:ext cx="6267331" cy="1022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GB" sz="1500" dirty="0">
                <a:solidFill>
                  <a:schemeClr val="bg1"/>
                </a:solidFill>
                <a:latin typeface="Montserrat" charset="0"/>
              </a:rPr>
              <a:t>Advances in materials </a:t>
            </a:r>
            <a:r>
              <a:rPr lang="en-GB" sz="1500" dirty="0" smtClean="0">
                <a:solidFill>
                  <a:schemeClr val="bg1"/>
                </a:solidFill>
                <a:latin typeface="Montserrat" charset="0"/>
              </a:rPr>
              <a:t>will </a:t>
            </a:r>
            <a:r>
              <a:rPr lang="en-GB" sz="1500" dirty="0">
                <a:solidFill>
                  <a:schemeClr val="bg1"/>
                </a:solidFill>
                <a:latin typeface="Montserrat" charset="0"/>
              </a:rPr>
              <a:t>lead to lighter, more comfortable headsets with better </a:t>
            </a:r>
            <a:r>
              <a:rPr lang="en-GB" sz="1500" dirty="0" smtClean="0">
                <a:solidFill>
                  <a:schemeClr val="bg1"/>
                </a:solidFill>
                <a:latin typeface="Montserrat" charset="0"/>
              </a:rPr>
              <a:t>ergonomics , Improved </a:t>
            </a:r>
            <a:r>
              <a:rPr lang="en-GB" sz="1500" dirty="0">
                <a:solidFill>
                  <a:schemeClr val="bg1"/>
                </a:solidFill>
                <a:latin typeface="Montserrat" charset="0"/>
              </a:rPr>
              <a:t>GPUs and displays will offer higher resolutions and refresh rates, enhancing immersion.</a:t>
            </a:r>
            <a:endParaRPr lang="en-US" sz="1500" dirty="0">
              <a:solidFill>
                <a:schemeClr val="bg1"/>
              </a:solidFill>
              <a:latin typeface="Montserrat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808" y="4234577"/>
            <a:ext cx="1065490" cy="17048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30862" y="4447580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Content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30862" y="4925735"/>
            <a:ext cx="6267331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GB" sz="1500" dirty="0">
                <a:solidFill>
                  <a:schemeClr val="bg1"/>
                </a:solidFill>
                <a:latin typeface="Montserrat" charset="0"/>
              </a:rPr>
              <a:t>Content can include interactive features that allow users to manipulate objects, solve puzzles, or engage in storytelling, creating a more participatory experience.</a:t>
            </a:r>
            <a:endParaRPr lang="en-US" sz="1500" dirty="0">
              <a:solidFill>
                <a:schemeClr val="bg1"/>
              </a:solidFill>
              <a:latin typeface="Montserrat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808" y="5939433"/>
            <a:ext cx="1065490" cy="17048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30862" y="6152436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Integration with AI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30862" y="6630591"/>
            <a:ext cx="6267331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integration of AI will enable more personalized, responsive, and intelligent AR and VR experiences.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29151"/>
            <a:ext cx="760023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 and key takeaways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766780"/>
            <a:ext cx="762738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GB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 summary, AR and VR technologies are quickly advancing and have the power to transform various industries. By tackling current challenges and encouraging innovation, we can create a future where these technologies become a natural part of our lives. This will enhance our experiences and change the way we interact with the world, opening up exciting possibilities for learning, work, and entertainment.</a:t>
            </a:r>
            <a:endParaRPr lang="en-US"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575</Words>
  <Application>Microsoft Office PowerPoint</Application>
  <PresentationFormat>Custom</PresentationFormat>
  <Paragraphs>63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Barlow Bold</vt:lpstr>
      <vt:lpstr>Calibri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17</cp:revision>
  <dcterms:created xsi:type="dcterms:W3CDTF">2024-10-31T01:01:09Z</dcterms:created>
  <dcterms:modified xsi:type="dcterms:W3CDTF">2024-10-31T07:29:28Z</dcterms:modified>
</cp:coreProperties>
</file>